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4" r:id="rId1"/>
  </p:sldMasterIdLst>
  <p:notesMasterIdLst>
    <p:notesMasterId r:id="rId19"/>
  </p:notesMasterIdLst>
  <p:sldIdLst>
    <p:sldId id="355" r:id="rId2"/>
    <p:sldId id="256" r:id="rId3"/>
    <p:sldId id="259" r:id="rId4"/>
    <p:sldId id="257" r:id="rId5"/>
    <p:sldId id="262" r:id="rId6"/>
    <p:sldId id="263" r:id="rId7"/>
    <p:sldId id="347" r:id="rId8"/>
    <p:sldId id="348" r:id="rId9"/>
    <p:sldId id="349" r:id="rId10"/>
    <p:sldId id="350" r:id="rId11"/>
    <p:sldId id="351" r:id="rId12"/>
    <p:sldId id="352" r:id="rId13"/>
    <p:sldId id="260" r:id="rId14"/>
    <p:sldId id="261" r:id="rId15"/>
    <p:sldId id="353" r:id="rId16"/>
    <p:sldId id="354" r:id="rId17"/>
    <p:sldId id="274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A57423-E5E5-4F89-A0A6-94C5F037FED0}">
  <a:tblStyle styleId="{FCA57423-E5E5-4F89-A0A6-94C5F037FE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254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69848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70364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0177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1321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7914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17129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270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118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SECTION_TITLE_AND_DESCRIPTION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8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6" name="Google Shape;456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9" name="Google Shape;459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1" name="Google Shape;461;p5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" name="Google Shape;462;p5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8" name="Google Shape;468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" name="Google Shape;469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" name="Google Shape;470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5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subTitle" idx="1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7" r:id="rId4"/>
    <p:sldLayoutId id="2147483658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97" r:id="rId11"/>
    <p:sldLayoutId id="2147483698" r:id="rId12"/>
    <p:sldLayoutId id="2147483699" r:id="rId13"/>
    <p:sldLayoutId id="2147483700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D328E8B3-CD63-341B-9B53-48E9FE2D9C9F}"/>
              </a:ext>
            </a:extLst>
          </p:cNvPr>
          <p:cNvSpPr txBox="1">
            <a:spLocks/>
          </p:cNvSpPr>
          <p:nvPr/>
        </p:nvSpPr>
        <p:spPr>
          <a:xfrm>
            <a:off x="1236889" y="274577"/>
            <a:ext cx="6670222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3200" dirty="0"/>
              <a:t>Tecnológico de Estudios Superiores de Jocotitlán </a:t>
            </a:r>
            <a:endParaRPr lang="es-MX" sz="3200" dirty="0"/>
          </a:p>
        </p:txBody>
      </p:sp>
      <p:sp>
        <p:nvSpPr>
          <p:cNvPr id="11" name="Marcador de fecha 3">
            <a:extLst>
              <a:ext uri="{FF2B5EF4-FFF2-40B4-BE49-F238E27FC236}">
                <a16:creationId xmlns:a16="http://schemas.microsoft.com/office/drawing/2014/main" id="{DEFDE887-D84B-846B-74A3-14EC3967EE6F}"/>
              </a:ext>
            </a:extLst>
          </p:cNvPr>
          <p:cNvSpPr txBox="1">
            <a:spLocks/>
          </p:cNvSpPr>
          <p:nvPr/>
        </p:nvSpPr>
        <p:spPr>
          <a:xfrm>
            <a:off x="10423302" y="6281535"/>
            <a:ext cx="1228767" cy="3651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D100002-A037-4417-8245-4C4DE518A7ED}" type="datetime1">
              <a:rPr lang="es-MX" smtClean="0"/>
              <a:pPr/>
              <a:t>27/07/2025</a:t>
            </a:fld>
            <a:endParaRPr lang="es-MX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37F3DFD-37F8-5216-05AC-30FD1D1C0914}"/>
              </a:ext>
            </a:extLst>
          </p:cNvPr>
          <p:cNvSpPr/>
          <p:nvPr/>
        </p:nvSpPr>
        <p:spPr>
          <a:xfrm>
            <a:off x="1523999" y="1742717"/>
            <a:ext cx="6096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MX" sz="2000" dirty="0"/>
              <a:t>Presenta: </a:t>
            </a:r>
          </a:p>
          <a:p>
            <a:pPr algn="ctr"/>
            <a:r>
              <a:rPr lang="es-MX" sz="2000" dirty="0"/>
              <a:t>Andrés López Piña </a:t>
            </a:r>
          </a:p>
          <a:p>
            <a:pPr algn="ctr"/>
            <a:r>
              <a:rPr lang="es-MX" sz="2000" dirty="0"/>
              <a:t>Julio Hernández Rafael</a:t>
            </a:r>
          </a:p>
          <a:p>
            <a:pPr algn="ctr"/>
            <a:r>
              <a:rPr lang="es-MX" sz="2000" dirty="0"/>
              <a:t>Esteban Muñiz Hernández</a:t>
            </a:r>
          </a:p>
          <a:p>
            <a:pPr algn="ctr"/>
            <a:r>
              <a:rPr lang="es-MX" sz="2000" dirty="0"/>
              <a:t>David Sanabria López </a:t>
            </a:r>
          </a:p>
          <a:p>
            <a:pPr algn="ctr"/>
            <a:r>
              <a:rPr lang="es-MX" sz="2000" dirty="0"/>
              <a:t>Leydi Laura Urbina Bernal</a:t>
            </a:r>
          </a:p>
          <a:p>
            <a:pPr algn="ctr"/>
            <a:endParaRPr lang="es-MX" sz="2000" dirty="0"/>
          </a:p>
          <a:p>
            <a:pPr algn="ctr"/>
            <a:r>
              <a:rPr lang="es-MX" sz="2000" dirty="0"/>
              <a:t>Asesor:</a:t>
            </a:r>
          </a:p>
          <a:p>
            <a:pPr algn="ctr"/>
            <a:r>
              <a:rPr lang="es-MX" sz="2000" dirty="0">
                <a:solidFill>
                  <a:prstClr val="black"/>
                </a:solidFill>
              </a:rPr>
              <a:t>Dr. Juan Alberto Antonio Velázquez</a:t>
            </a:r>
          </a:p>
          <a:p>
            <a:pPr algn="ctr"/>
            <a:endParaRPr lang="es-MX" sz="20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D76843D-36CD-5D23-5421-62D1E303803F}"/>
              </a:ext>
            </a:extLst>
          </p:cNvPr>
          <p:cNvSpPr txBox="1"/>
          <p:nvPr/>
        </p:nvSpPr>
        <p:spPr>
          <a:xfrm>
            <a:off x="2401211" y="1281052"/>
            <a:ext cx="43415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Referencias</a:t>
            </a:r>
            <a:r>
              <a:rPr lang="en-US" sz="2400" b="1" dirty="0"/>
              <a:t> </a:t>
            </a:r>
            <a:r>
              <a:rPr lang="en-US" sz="2400" b="1" dirty="0" err="1"/>
              <a:t>Bibliográficas</a:t>
            </a:r>
            <a:endParaRPr lang="es-MX" sz="2400" b="1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B9880F14-65A0-BFE8-99D5-ABB985D02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577"/>
            <a:ext cx="1078010" cy="944880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F3D78389-464E-518C-FE11-BCC76A1CC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3553" y="274577"/>
            <a:ext cx="1010447" cy="1012160"/>
          </a:xfrm>
          <a:prstGeom prst="rect">
            <a:avLst/>
          </a:prstGeom>
        </p:spPr>
      </p:pic>
      <p:sp>
        <p:nvSpPr>
          <p:cNvPr id="22" name="Marcador de fecha 3">
            <a:extLst>
              <a:ext uri="{FF2B5EF4-FFF2-40B4-BE49-F238E27FC236}">
                <a16:creationId xmlns:a16="http://schemas.microsoft.com/office/drawing/2014/main" id="{A06056AF-E7FB-1AFA-EE82-EB474CD88EF1}"/>
              </a:ext>
            </a:extLst>
          </p:cNvPr>
          <p:cNvSpPr txBox="1">
            <a:spLocks/>
          </p:cNvSpPr>
          <p:nvPr/>
        </p:nvSpPr>
        <p:spPr>
          <a:xfrm>
            <a:off x="7410009" y="4246995"/>
            <a:ext cx="1228767" cy="3651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D100002-A037-4417-8245-4C4DE518A7ED}" type="datetime1">
              <a:rPr lang="es-MX" smtClean="0"/>
              <a:pPr/>
              <a:t>27/07/2025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50379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6"/>
          <p:cNvSpPr txBox="1">
            <a:spLocks noGrp="1"/>
          </p:cNvSpPr>
          <p:nvPr>
            <p:ph type="subTitle" idx="1"/>
          </p:nvPr>
        </p:nvSpPr>
        <p:spPr>
          <a:xfrm>
            <a:off x="1185325" y="13818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Norma internacional de referencia bibliográfica.</a:t>
            </a:r>
          </a:p>
          <a:p>
            <a:r>
              <a:rPr lang="es-ES" dirty="0"/>
              <a:t>Ofrece formatos autor‑fecha y numérico; muy genérica.</a:t>
            </a:r>
          </a:p>
          <a:p>
            <a:pPr marL="114300" indent="0">
              <a:buNone/>
            </a:pPr>
            <a:endParaRPr lang="es-ES" b="1" dirty="0"/>
          </a:p>
          <a:p>
            <a:pPr marL="114300" indent="0">
              <a:buNone/>
            </a:pPr>
            <a:r>
              <a:rPr lang="es-MX" b="1" dirty="0"/>
              <a:t>Áreas de uso</a:t>
            </a:r>
            <a:endParaRPr lang="es-MX" dirty="0"/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Documentos de bibliotecas y archivo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Publicaciones científicas en general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Disciplinas multidisciplinares</a:t>
            </a:r>
          </a:p>
          <a:p>
            <a:pPr marL="285750" indent="-285750"/>
            <a:endParaRPr dirty="0"/>
          </a:p>
        </p:txBody>
      </p:sp>
      <p:sp>
        <p:nvSpPr>
          <p:cNvPr id="553" name="Google Shape;553;p6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ISO 690</a:t>
            </a:r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131D315-97DE-4C84-B2E2-DFB9A23A70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07"/>
          <a:stretch/>
        </p:blipFill>
        <p:spPr>
          <a:xfrm>
            <a:off x="5349750" y="1381800"/>
            <a:ext cx="3662325" cy="222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19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6"/>
          <p:cNvSpPr txBox="1">
            <a:spLocks noGrp="1"/>
          </p:cNvSpPr>
          <p:nvPr>
            <p:ph type="subTitle" idx="1"/>
          </p:nvPr>
        </p:nvSpPr>
        <p:spPr>
          <a:xfrm>
            <a:off x="1185325" y="13818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Diseñada por la Modern </a:t>
            </a:r>
            <a:r>
              <a:rPr lang="es-ES" dirty="0" err="1"/>
              <a:t>Language</a:t>
            </a:r>
            <a:r>
              <a:rPr lang="es-ES" dirty="0"/>
              <a:t> </a:t>
            </a:r>
            <a:r>
              <a:rPr lang="es-ES" dirty="0" err="1"/>
              <a:t>Association</a:t>
            </a:r>
            <a:r>
              <a:rPr lang="es-ES" dirty="0"/>
              <a:t>.</a:t>
            </a:r>
          </a:p>
          <a:p>
            <a:r>
              <a:rPr lang="es-ES" dirty="0"/>
              <a:t>Uso de paréntesis en texto con autor y número de página (Autor p. 123).</a:t>
            </a:r>
          </a:p>
          <a:p>
            <a:pPr marL="114300" indent="0">
              <a:buNone/>
            </a:pPr>
            <a:r>
              <a:rPr lang="es-MX" b="1" dirty="0"/>
              <a:t>Áreas de uso</a:t>
            </a:r>
            <a:endParaRPr lang="es-MX" dirty="0"/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Literatura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Lingüística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Artes y humanidades</a:t>
            </a:r>
          </a:p>
          <a:p>
            <a:pPr marL="285750" indent="-285750"/>
            <a:endParaRPr dirty="0"/>
          </a:p>
        </p:txBody>
      </p:sp>
      <p:sp>
        <p:nvSpPr>
          <p:cNvPr id="553" name="Google Shape;553;p6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MLA</a:t>
            </a:r>
            <a:r>
              <a:rPr lang="es-MX" dirty="0"/>
              <a:t> (7.ª edición)</a:t>
            </a:r>
            <a:endParaRPr dirty="0"/>
          </a:p>
        </p:txBody>
      </p:sp>
      <p:pic>
        <p:nvPicPr>
          <p:cNvPr id="5123" name="Picture 3" descr="Rama de Artes y Humanidades">
            <a:extLst>
              <a:ext uri="{FF2B5EF4-FFF2-40B4-BE49-F238E27FC236}">
                <a16:creationId xmlns:a16="http://schemas.microsoft.com/office/drawing/2014/main" id="{64DF64CB-3CEA-47B9-9B0E-DEFC6777B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340" y="1303200"/>
            <a:ext cx="3401660" cy="225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866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6"/>
          <p:cNvSpPr txBox="1">
            <a:spLocks noGrp="1"/>
          </p:cNvSpPr>
          <p:nvPr>
            <p:ph type="subTitle" idx="1"/>
          </p:nvPr>
        </p:nvSpPr>
        <p:spPr>
          <a:xfrm>
            <a:off x="436525" y="1246650"/>
            <a:ext cx="3847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Adaptación de Chicago para estudiantes (“A Manual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Writers</a:t>
            </a:r>
            <a:r>
              <a:rPr lang="es-ES" dirty="0"/>
              <a:t>” de Kate L. </a:t>
            </a:r>
            <a:r>
              <a:rPr lang="es-ES" dirty="0" err="1"/>
              <a:t>Turabian</a:t>
            </a:r>
            <a:r>
              <a:rPr lang="es-ES" dirty="0"/>
              <a:t>).</a:t>
            </a:r>
          </a:p>
          <a:p>
            <a:r>
              <a:rPr lang="es-ES" dirty="0"/>
              <a:t>Simplifica algunos detalles de Chicago NB/AD.</a:t>
            </a:r>
          </a:p>
          <a:p>
            <a:endParaRPr lang="es-MX" dirty="0"/>
          </a:p>
          <a:p>
            <a:pPr marL="114300" indent="0">
              <a:buNone/>
            </a:pPr>
            <a:r>
              <a:rPr lang="es-ES" b="1" dirty="0"/>
              <a:t>Áreas de uso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Trabajos de fin de grado y posgrado en humanidades y ciencias sociales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Proyectos académicos donde se requiera formato Chicago pero con guía estudiantil</a:t>
            </a:r>
          </a:p>
          <a:p>
            <a:pPr marL="285750" indent="-285750"/>
            <a:endParaRPr dirty="0"/>
          </a:p>
        </p:txBody>
      </p:sp>
      <p:sp>
        <p:nvSpPr>
          <p:cNvPr id="553" name="Google Shape;553;p6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Turabian</a:t>
            </a:r>
            <a:endParaRPr dirty="0"/>
          </a:p>
        </p:txBody>
      </p:sp>
      <p:pic>
        <p:nvPicPr>
          <p:cNvPr id="6147" name="Picture 3">
            <a:extLst>
              <a:ext uri="{FF2B5EF4-FFF2-40B4-BE49-F238E27FC236}">
                <a16:creationId xmlns:a16="http://schemas.microsoft.com/office/drawing/2014/main" id="{978ABBB3-7516-4F5B-8404-854F7F3C7E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400" y="1152525"/>
            <a:ext cx="40176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802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4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4000" dirty="0">
                <a:latin typeface="Modern No. 20" panose="02070704070505020303" pitchFamily="18" charset="0"/>
              </a:rPr>
              <a:t>Uso de herramientas de Inteligencia Artificial</a:t>
            </a:r>
            <a:endParaRPr sz="4000" dirty="0">
              <a:latin typeface="Modern No. 20" panose="02070704070505020303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>
            <a:spLocks noGrp="1"/>
          </p:cNvSpPr>
          <p:nvPr>
            <p:ph type="title"/>
          </p:nvPr>
        </p:nvSpPr>
        <p:spPr>
          <a:xfrm>
            <a:off x="800700" y="711663"/>
            <a:ext cx="56793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dirty="0"/>
              <a:t>Redacción de artículos académicos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CBD3F6-1BE7-408A-ACEF-775C31DBEDF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700088" y="1636266"/>
            <a:ext cx="7492757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ChatGPT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genera textos por temas, explica teorías, estructura párrafos académicos.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QuillBot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reescribe y parafrasea párrafos para mejorar claridad o evitar plagio.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Grammarly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corrige errores gramaticales, ortográficos y mejora la escritura en inglés.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Writesonic</a:t>
            </a:r>
            <a:r>
              <a:rPr kumimoji="0" lang="es-MX" altLang="es-MX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 / Jasper </a:t>
            </a:r>
            <a:r>
              <a:rPr kumimoji="0" lang="es-MX" altLang="es-MX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AI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generan textos académicos con tono profesional.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>
            <a:spLocks noGrp="1"/>
          </p:cNvSpPr>
          <p:nvPr>
            <p:ph type="title"/>
          </p:nvPr>
        </p:nvSpPr>
        <p:spPr>
          <a:xfrm>
            <a:off x="800700" y="711663"/>
            <a:ext cx="76953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dirty="0"/>
              <a:t>Redacción </a:t>
            </a:r>
            <a:r>
              <a:rPr lang="es-ES" dirty="0"/>
              <a:t>Elaboración de un </a:t>
            </a:r>
            <a:r>
              <a:rPr lang="es-ES" dirty="0" err="1"/>
              <a:t>abstract</a:t>
            </a:r>
            <a:endParaRPr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B8B2933-B47A-4F43-A272-5AD3593F4E9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44888" y="1629539"/>
            <a:ext cx="658631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ChatGPT</a:t>
            </a:r>
            <a:r>
              <a:rPr kumimoji="0" lang="es-MX" altLang="es-MX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 / Gemini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resumes textos complejos en párrafos de 150–250 palabras.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SciSummary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herramienta especializada en generar resúmenes científicos de artículos reales.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Scholarcy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genera automáticamente resúmenes y puntos clave de artículos académicos en PDF.</a:t>
            </a:r>
          </a:p>
        </p:txBody>
      </p:sp>
    </p:spTree>
    <p:extLst>
      <p:ext uri="{BB962C8B-B14F-4D97-AF65-F5344CB8AC3E}">
        <p14:creationId xmlns:p14="http://schemas.microsoft.com/office/powerpoint/2010/main" val="2867214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>
            <a:spLocks noGrp="1"/>
          </p:cNvSpPr>
          <p:nvPr>
            <p:ph type="title"/>
          </p:nvPr>
        </p:nvSpPr>
        <p:spPr>
          <a:xfrm>
            <a:off x="800700" y="711663"/>
            <a:ext cx="76953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s-MX" sz="2400" dirty="0"/>
              <a:t>Generación automática o asistida de referencias bibliográficas</a:t>
            </a:r>
            <a:endParaRPr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2724A3-D9E0-4792-B6E0-432A5D2348B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078011" y="1795553"/>
            <a:ext cx="696438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SciSpace</a:t>
            </a:r>
            <a:r>
              <a:rPr kumimoji="0" lang="es-MX" altLang="es-MX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 (antes </a:t>
            </a:r>
            <a:r>
              <a:rPr kumimoji="0" lang="es-MX" altLang="es-MX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Typeset</a:t>
            </a:r>
            <a:r>
              <a:rPr kumimoji="0" lang="es-MX" altLang="es-MX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): genera citas en múltiples estilos con solo introducir el </a:t>
            </a:r>
            <a:r>
              <a:rPr kumimoji="0" lang="es-MX" altLang="es-MX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DOI</a:t>
            </a:r>
            <a:r>
              <a:rPr kumimoji="0" lang="es-MX" altLang="es-MX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Zotero / Mendeley</a:t>
            </a:r>
            <a:r>
              <a:rPr kumimoji="0" lang="es-MX" altLang="es-MX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gestores de referencias que organizan fuentes y generan bibliografías automáticamente.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BibGuru</a:t>
            </a:r>
            <a:r>
              <a:rPr kumimoji="0" lang="es-MX" altLang="es-MX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 / </a:t>
            </a:r>
            <a:r>
              <a:rPr kumimoji="0" lang="es-MX" altLang="es-MX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CitationMachine</a:t>
            </a:r>
            <a:r>
              <a:rPr kumimoji="0" lang="es-MX" altLang="es-MX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herramientas web gratuitas que permiten crear citas rápidamente.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ChatGPT</a:t>
            </a:r>
            <a:r>
              <a:rPr kumimoji="0" lang="es-MX" altLang="es-MX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doni MT" panose="02070603080606020203" pitchFamily="18" charset="0"/>
              </a:rPr>
              <a:t>: puede generar citas aproximadas en el estilo que le indiques (ej. “Hazme una cita en APA 7 de este artículo”).</a:t>
            </a:r>
          </a:p>
        </p:txBody>
      </p:sp>
    </p:spTree>
    <p:extLst>
      <p:ext uri="{BB962C8B-B14F-4D97-AF65-F5344CB8AC3E}">
        <p14:creationId xmlns:p14="http://schemas.microsoft.com/office/powerpoint/2010/main" val="378652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78"/>
          <p:cNvSpPr txBox="1">
            <a:spLocks noGrp="1"/>
          </p:cNvSpPr>
          <p:nvPr>
            <p:ph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0"/>
          <p:cNvSpPr txBox="1">
            <a:spLocks noGrp="1"/>
          </p:cNvSpPr>
          <p:nvPr>
            <p:ph type="ctrTitle"/>
          </p:nvPr>
        </p:nvSpPr>
        <p:spPr>
          <a:xfrm>
            <a:off x="1039950" y="921600"/>
            <a:ext cx="7064100" cy="28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MX" sz="9600" dirty="0">
                <a:latin typeface="Tw Cen MT Condensed Extra Bold" panose="020B0803020202020204" pitchFamily="34" charset="0"/>
              </a:rPr>
              <a:t>Referencias bibliográficas</a:t>
            </a:r>
            <a:endParaRPr sz="9600" dirty="0">
              <a:latin typeface="Tw Cen MT Condensed Extra Bold" panose="020B0803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3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Andres Lopez Piña</a:t>
            </a:r>
            <a:endParaRPr dirty="0"/>
          </a:p>
        </p:txBody>
      </p:sp>
      <p:sp>
        <p:nvSpPr>
          <p:cNvPr id="520" name="Google Shape;520;p63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21" name="Google Shape;521;p63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22" name="Google Shape;522;p63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23" name="Google Shape;523;p63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Julio Hernandez Rafael </a:t>
            </a:r>
            <a:endParaRPr dirty="0"/>
          </a:p>
        </p:txBody>
      </p:sp>
      <p:sp>
        <p:nvSpPr>
          <p:cNvPr id="525" name="Google Shape;525;p63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Esteban Muñiz Hernandez</a:t>
            </a:r>
            <a:endParaRPr dirty="0"/>
          </a:p>
        </p:txBody>
      </p:sp>
      <p:sp>
        <p:nvSpPr>
          <p:cNvPr id="526" name="Google Shape;526;p63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7" name="Google Shape;527;p63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David Sanabria Lopez</a:t>
            </a:r>
            <a:endParaRPr dirty="0"/>
          </a:p>
        </p:txBody>
      </p:sp>
      <p:sp>
        <p:nvSpPr>
          <p:cNvPr id="529" name="Google Shape;529;p63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Leydi Laura Urbina Bernal </a:t>
            </a:r>
            <a:endParaRPr dirty="0"/>
          </a:p>
        </p:txBody>
      </p:sp>
      <p:sp>
        <p:nvSpPr>
          <p:cNvPr id="530" name="Google Shape;530;p63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35" name="Google Shape;535;p63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Integrantes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APA (6.ª y 7.ª edición)</a:t>
            </a:r>
            <a:endParaRPr dirty="0"/>
          </a:p>
        </p:txBody>
      </p:sp>
      <p:sp>
        <p:nvSpPr>
          <p:cNvPr id="495" name="Google Shape;495;p61"/>
          <p:cNvSpPr txBox="1">
            <a:spLocks noGrp="1"/>
          </p:cNvSpPr>
          <p:nvPr>
            <p:ph type="body" idx="1"/>
          </p:nvPr>
        </p:nvSpPr>
        <p:spPr>
          <a:xfrm>
            <a:off x="626850" y="1416925"/>
            <a:ext cx="7717500" cy="2485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SzPts val="1100"/>
            </a:pPr>
            <a:r>
              <a:rPr lang="es-ES" sz="1200" dirty="0"/>
              <a:t>Desarrollado por la American </a:t>
            </a:r>
            <a:r>
              <a:rPr lang="es-ES" sz="1200" dirty="0" err="1"/>
              <a:t>Psychological</a:t>
            </a:r>
            <a:r>
              <a:rPr lang="es-ES" sz="1200" dirty="0"/>
              <a:t> </a:t>
            </a:r>
            <a:r>
              <a:rPr lang="es-ES" sz="1200" dirty="0" err="1"/>
              <a:t>Association</a:t>
            </a:r>
            <a:r>
              <a:rPr lang="es-ES" sz="1200" dirty="0"/>
              <a:t>.</a:t>
            </a:r>
          </a:p>
          <a:p>
            <a:pPr marL="171450" indent="-171450">
              <a:buSzPts val="1100"/>
            </a:pPr>
            <a:r>
              <a:rPr lang="es-ES" sz="1200" dirty="0"/>
              <a:t>Se centra en la claridad de expresión, el uso de mayúsculas/minúsculas en títulos y la inclusión de </a:t>
            </a:r>
            <a:r>
              <a:rPr lang="es-ES" sz="1200" dirty="0" err="1"/>
              <a:t>DOI</a:t>
            </a:r>
            <a:r>
              <a:rPr lang="es-ES" sz="1200" dirty="0"/>
              <a:t>/URL cuando sea posible.</a:t>
            </a:r>
          </a:p>
          <a:p>
            <a:pPr marL="171450" indent="-171450">
              <a:buSzPts val="1100"/>
            </a:pPr>
            <a:endParaRPr lang="es-ES" sz="1200" dirty="0"/>
          </a:p>
          <a:p>
            <a:pPr marL="114300" indent="0">
              <a:buNone/>
            </a:pPr>
            <a:r>
              <a:rPr lang="es-ES" sz="1200" b="1" dirty="0"/>
              <a:t>Áreas de uso</a:t>
            </a:r>
          </a:p>
          <a:p>
            <a:pPr marL="114300" indent="0">
              <a:buNone/>
            </a:pPr>
            <a:endParaRPr lang="es-ES" sz="1200" b="1" dirty="0"/>
          </a:p>
          <a:p>
            <a:pPr marL="114300" indent="0">
              <a:buNone/>
            </a:pPr>
            <a:endParaRPr lang="es-E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200" dirty="0"/>
              <a:t>Psicología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200" dirty="0"/>
              <a:t>Educación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200" dirty="0"/>
              <a:t>Ciencias sociales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200" dirty="0"/>
              <a:t>Trabajo académico de pregrado y posgrado en disciplinas afines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200" dirty="0"/>
              <a:t>Enfermería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6"/>
          <p:cNvSpPr txBox="1">
            <a:spLocks noGrp="1"/>
          </p:cNvSpPr>
          <p:nvPr>
            <p:ph type="subTitle" idx="1"/>
          </p:nvPr>
        </p:nvSpPr>
        <p:spPr>
          <a:xfrm>
            <a:off x="1185325" y="1381800"/>
            <a:ext cx="3847200" cy="30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s-ES" dirty="0"/>
              <a:t>Sistema “Notas y bibliografía” (Chicago NB) y sistema “Autor-fecha” (Chicago AD).</a:t>
            </a:r>
          </a:p>
          <a:p>
            <a:pPr marL="285750" indent="-285750"/>
            <a:r>
              <a:rPr lang="es-ES" dirty="0"/>
              <a:t>Muy flexible, admite notas a pie de página y bibliografía final extensa.</a:t>
            </a:r>
          </a:p>
          <a:p>
            <a:pPr marL="0" indent="0">
              <a:buNone/>
            </a:pPr>
            <a:r>
              <a:rPr lang="es-MX" b="1" dirty="0"/>
              <a:t>Áreas de uso</a:t>
            </a:r>
            <a:endParaRPr lang="es-MX" dirty="0"/>
          </a:p>
          <a:p>
            <a:pPr>
              <a:buFont typeface="Wingdings" panose="05000000000000000000" pitchFamily="2" charset="2"/>
              <a:buChar char="§"/>
            </a:pPr>
            <a:r>
              <a:rPr lang="es-MX" dirty="0"/>
              <a:t>Historia</a:t>
            </a:r>
          </a:p>
          <a:p>
            <a:r>
              <a:rPr lang="es-MX" dirty="0"/>
              <a:t>Humanidades (literatura, filosofía, artes)</a:t>
            </a:r>
          </a:p>
          <a:p>
            <a:r>
              <a:rPr lang="es-MX" dirty="0"/>
              <a:t>Algunas publicaciones de ciencias sociales</a:t>
            </a:r>
          </a:p>
          <a:p>
            <a:r>
              <a:rPr lang="es-MX" dirty="0"/>
              <a:t>Antropología</a:t>
            </a:r>
          </a:p>
          <a:p>
            <a:r>
              <a:rPr lang="es-MX" dirty="0"/>
              <a:t>Teología</a:t>
            </a:r>
          </a:p>
          <a:p>
            <a:pPr marL="285750" indent="-285750"/>
            <a:endParaRPr dirty="0"/>
          </a:p>
        </p:txBody>
      </p:sp>
      <p:sp>
        <p:nvSpPr>
          <p:cNvPr id="553" name="Google Shape;553;p6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Chicago (16.ª edición)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9827F05-A2EC-4171-B066-BD2236DB4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525" y="1515675"/>
            <a:ext cx="4111475" cy="18097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7"/>
          <p:cNvSpPr txBox="1">
            <a:spLocks noGrp="1"/>
          </p:cNvSpPr>
          <p:nvPr>
            <p:ph type="subTitle" idx="1"/>
          </p:nvPr>
        </p:nvSpPr>
        <p:spPr>
          <a:xfrm>
            <a:off x="1065600" y="1317600"/>
            <a:ext cx="5335200" cy="2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</a:pPr>
            <a:r>
              <a:rPr lang="es-ES" dirty="0">
                <a:solidFill>
                  <a:schemeClr val="dk1"/>
                </a:solidFill>
              </a:rPr>
              <a:t>Norma nacional china para referencias bibliográficas.</a:t>
            </a:r>
          </a:p>
          <a:p>
            <a:pPr marL="285750" indent="-28575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</a:pPr>
            <a:r>
              <a:rPr lang="es-ES" dirty="0">
                <a:solidFill>
                  <a:schemeClr val="dk1"/>
                </a:solidFill>
              </a:rPr>
              <a:t>Exige uso de corchetes numerados en texto y lista ordenada alfabéticamente en la bibliografía.</a:t>
            </a:r>
            <a:endParaRPr lang="en" dirty="0">
              <a:solidFill>
                <a:schemeClr val="dk1"/>
              </a:solidFill>
            </a:endParaRPr>
          </a:p>
          <a:p>
            <a:pPr marL="114300" indent="0">
              <a:buNone/>
            </a:pPr>
            <a:r>
              <a:rPr lang="es-ES" b="1" dirty="0"/>
              <a:t>Áreas de uso</a:t>
            </a:r>
          </a:p>
          <a:p>
            <a:pPr marL="114300" indent="0">
              <a:buNone/>
            </a:pPr>
            <a:endParaRPr lang="es-ES" dirty="0"/>
          </a:p>
          <a:p>
            <a:r>
              <a:rPr lang="es-ES" dirty="0"/>
              <a:t>Publicaciones académicas en China</a:t>
            </a:r>
          </a:p>
          <a:p>
            <a:r>
              <a:rPr lang="es-ES" dirty="0"/>
              <a:t>Ingeniería</a:t>
            </a:r>
          </a:p>
          <a:p>
            <a:r>
              <a:rPr lang="es-ES" dirty="0"/>
              <a:t>Ciencias aplicadas</a:t>
            </a:r>
          </a:p>
        </p:txBody>
      </p:sp>
      <p:sp>
        <p:nvSpPr>
          <p:cNvPr id="560" name="Google Shape;560;p67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dirty="0" err="1"/>
              <a:t>GBT</a:t>
            </a:r>
            <a:r>
              <a:rPr lang="es-MX" dirty="0"/>
              <a:t> 7714‑2005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99764E0-14C1-4AD9-ABD3-EFCEC7306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375" y="2050300"/>
            <a:ext cx="2324175" cy="2324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6"/>
          <p:cNvSpPr txBox="1">
            <a:spLocks noGrp="1"/>
          </p:cNvSpPr>
          <p:nvPr>
            <p:ph type="subTitle" idx="1"/>
          </p:nvPr>
        </p:nvSpPr>
        <p:spPr>
          <a:xfrm>
            <a:off x="1185325" y="13818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s-MX" dirty="0"/>
              <a:t>Norma rusa (también usada en varios países de la antigua URSS).</a:t>
            </a:r>
          </a:p>
          <a:p>
            <a:pPr marL="285750" indent="-285750"/>
            <a:r>
              <a:rPr lang="es-MX" dirty="0"/>
              <a:t>Citas numéricas entre corchetes o superíndices; lista de referencias alfabética o por orden de aparición.</a:t>
            </a:r>
          </a:p>
          <a:p>
            <a:pPr marL="114300" indent="0">
              <a:buNone/>
            </a:pPr>
            <a:endParaRPr lang="es-MX" b="1" dirty="0"/>
          </a:p>
          <a:p>
            <a:pPr marL="114300" indent="0">
              <a:buNone/>
            </a:pPr>
            <a:r>
              <a:rPr lang="es-MX" b="1" dirty="0"/>
              <a:t>Áreas de uso</a:t>
            </a:r>
            <a:endParaRPr lang="es-MX" dirty="0"/>
          </a:p>
          <a:p>
            <a:pPr>
              <a:buFont typeface="Wingdings" panose="05000000000000000000" pitchFamily="2" charset="2"/>
              <a:buChar char="§"/>
            </a:pPr>
            <a:r>
              <a:rPr lang="es-MX" dirty="0"/>
              <a:t>Ingeniería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MX" dirty="0"/>
              <a:t>Ciencias físicas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MX" dirty="0"/>
              <a:t>Tecnología</a:t>
            </a:r>
          </a:p>
          <a:p>
            <a:pPr marL="285750" indent="-285750"/>
            <a:endParaRPr dirty="0"/>
          </a:p>
        </p:txBody>
      </p:sp>
      <p:sp>
        <p:nvSpPr>
          <p:cNvPr id="553" name="Google Shape;553;p6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GOST</a:t>
            </a:r>
            <a:r>
              <a:rPr lang="es-MX" dirty="0"/>
              <a:t> 7.0‑2003</a:t>
            </a:r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AA84D6C-0946-49AB-BE0A-19F824A50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574" y="1017725"/>
            <a:ext cx="3244675" cy="324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009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6"/>
          <p:cNvSpPr txBox="1">
            <a:spLocks noGrp="1"/>
          </p:cNvSpPr>
          <p:nvPr>
            <p:ph type="subTitle" idx="1"/>
          </p:nvPr>
        </p:nvSpPr>
        <p:spPr>
          <a:xfrm>
            <a:off x="1185325" y="13818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Sistema autor‑fecha en texto: (Autor, Año).</a:t>
            </a:r>
          </a:p>
          <a:p>
            <a:r>
              <a:rPr lang="es-ES" dirty="0"/>
              <a:t>Bibliografía ordenada alfabéticamente.</a:t>
            </a:r>
            <a:endParaRPr lang="es-MX" dirty="0"/>
          </a:p>
          <a:p>
            <a:endParaRPr lang="es-MX" b="1" dirty="0"/>
          </a:p>
          <a:p>
            <a:pPr marL="114300" indent="0">
              <a:buNone/>
            </a:pPr>
            <a:r>
              <a:rPr lang="es-ES" b="1" dirty="0"/>
              <a:t>Áreas de uso</a:t>
            </a:r>
            <a:endParaRPr lang="es-ES" dirty="0"/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Ciencias económicas y de negocios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Ciencias sociales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Gestión y administración</a:t>
            </a:r>
          </a:p>
          <a:p>
            <a:pPr marL="285750" indent="-285750"/>
            <a:endParaRPr dirty="0"/>
          </a:p>
        </p:txBody>
      </p:sp>
      <p:sp>
        <p:nvSpPr>
          <p:cNvPr id="553" name="Google Shape;553;p6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Harvard (2008)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D19F55D-8DA3-4DC5-B2CB-5014AC04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100" y="1130400"/>
            <a:ext cx="3429000" cy="263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734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6"/>
          <p:cNvSpPr txBox="1">
            <a:spLocks noGrp="1"/>
          </p:cNvSpPr>
          <p:nvPr>
            <p:ph type="subTitle" idx="1"/>
          </p:nvPr>
        </p:nvSpPr>
        <p:spPr>
          <a:xfrm>
            <a:off x="1185325" y="13818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Normativa del </a:t>
            </a:r>
            <a:r>
              <a:rPr lang="es-ES" dirty="0" err="1"/>
              <a:t>Institute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Electrical</a:t>
            </a:r>
            <a:r>
              <a:rPr lang="es-ES" dirty="0"/>
              <a:t> and </a:t>
            </a:r>
            <a:r>
              <a:rPr lang="es-ES" dirty="0" err="1"/>
              <a:t>Electronics</a:t>
            </a:r>
            <a:r>
              <a:rPr lang="es-ES" dirty="0"/>
              <a:t> </a:t>
            </a:r>
            <a:r>
              <a:rPr lang="es-ES" dirty="0" err="1"/>
              <a:t>Engineers</a:t>
            </a:r>
            <a:r>
              <a:rPr lang="es-ES" dirty="0"/>
              <a:t>.</a:t>
            </a:r>
          </a:p>
          <a:p>
            <a:r>
              <a:rPr lang="es-ES" dirty="0"/>
              <a:t>Citas numéricas entre corchetes [1], [2], … y lista de referencias en orden de aparición.</a:t>
            </a:r>
            <a:endParaRPr lang="es-MX" dirty="0"/>
          </a:p>
          <a:p>
            <a:pPr marL="114300" indent="0">
              <a:buNone/>
            </a:pPr>
            <a:r>
              <a:rPr lang="es-ES" b="1" dirty="0"/>
              <a:t>Áreas de uso</a:t>
            </a:r>
            <a:endParaRPr lang="es-ES" dirty="0"/>
          </a:p>
          <a:p>
            <a:pPr>
              <a:buFont typeface="Wingdings" panose="05000000000000000000" pitchFamily="2" charset="2"/>
              <a:buChar char="Ø"/>
            </a:pPr>
            <a:r>
              <a:rPr lang="es-ES" dirty="0"/>
              <a:t>Ingeniería eléctrica y electrónica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dirty="0"/>
              <a:t>Telecomunicaciones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dirty="0"/>
              <a:t>Informática y tecnología</a:t>
            </a:r>
          </a:p>
          <a:p>
            <a:pPr marL="285750" indent="-285750"/>
            <a:endParaRPr dirty="0"/>
          </a:p>
        </p:txBody>
      </p:sp>
      <p:sp>
        <p:nvSpPr>
          <p:cNvPr id="553" name="Google Shape;553;p6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IEEE (2006)</a:t>
            </a:r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4F7968-B307-43ED-8333-FA07BE67A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575" y="1440000"/>
            <a:ext cx="3482550" cy="232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141840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637</Words>
  <Application>Microsoft Office PowerPoint</Application>
  <PresentationFormat>Presentación en pantalla (16:9)</PresentationFormat>
  <Paragraphs>115</Paragraphs>
  <Slides>17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7" baseType="lpstr">
      <vt:lpstr>Arial</vt:lpstr>
      <vt:lpstr>Bodoni MT</vt:lpstr>
      <vt:lpstr>Crimson Text</vt:lpstr>
      <vt:lpstr>Lato</vt:lpstr>
      <vt:lpstr>Modern No. 20</vt:lpstr>
      <vt:lpstr>Montserrat</vt:lpstr>
      <vt:lpstr>Tw Cen MT Condensed Extra Bold</vt:lpstr>
      <vt:lpstr>Vidaloka</vt:lpstr>
      <vt:lpstr>Wingdings</vt:lpstr>
      <vt:lpstr>Minimalist Business Slides XL by Slidesgo</vt:lpstr>
      <vt:lpstr>Presentación de PowerPoint</vt:lpstr>
      <vt:lpstr>Referencias bibliográficas</vt:lpstr>
      <vt:lpstr>Andres Lopez Piña</vt:lpstr>
      <vt:lpstr>APA (6.ª y 7.ª edición)</vt:lpstr>
      <vt:lpstr>Chicago (16.ª edición)</vt:lpstr>
      <vt:lpstr>GBT 7714‑2005</vt:lpstr>
      <vt:lpstr>GOST 7.0‑2003</vt:lpstr>
      <vt:lpstr>Harvard (2008)</vt:lpstr>
      <vt:lpstr>IEEE (2006)</vt:lpstr>
      <vt:lpstr>ISO 690</vt:lpstr>
      <vt:lpstr>MLA (7.ª edición)</vt:lpstr>
      <vt:lpstr>Turabian</vt:lpstr>
      <vt:lpstr>Presentación de PowerPoint</vt:lpstr>
      <vt:lpstr>Redacción de artículos académicos</vt:lpstr>
      <vt:lpstr>Redacción Elaboración de un abstract</vt:lpstr>
      <vt:lpstr>Generación automática o asistida de referencias bibliográficas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Referencias bibliográficas</dc:title>
  <dc:creator>DELL I7</dc:creator>
  <cp:lastModifiedBy>ANDRES LOPEZ PIÑA</cp:lastModifiedBy>
  <cp:revision>10</cp:revision>
  <dcterms:modified xsi:type="dcterms:W3CDTF">2025-07-28T04:36:13Z</dcterms:modified>
</cp:coreProperties>
</file>